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8" r:id="rId2"/>
    <p:sldId id="259" r:id="rId3"/>
    <p:sldId id="262" r:id="rId4"/>
    <p:sldId id="261" r:id="rId5"/>
    <p:sldId id="263" r:id="rId6"/>
    <p:sldId id="264" r:id="rId7"/>
    <p:sldId id="265" r:id="rId8"/>
    <p:sldId id="267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6600CC"/>
    <a:srgbClr val="800080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10" d="100"/>
          <a:sy n="110" d="100"/>
        </p:scale>
        <p:origin x="164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D3805A-8ADF-408A-B7D6-F3C5BF24A332}" type="datetimeFigureOut">
              <a:rPr lang="ru-RU" smtClean="0"/>
              <a:t>24.01.2025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36FC4F-5A52-402C-ABD4-B09A0221C5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8520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6FC4F-5A52-402C-ABD4-B09A0221C51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99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2C424-39A0-425F-86D1-69833BB1E5AE}" type="datetimeFigureOut">
              <a:rPr lang="ru-RU" smtClean="0"/>
              <a:t>24.01.2025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451B8-F9B4-4A63-8D8E-C116E57B1D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3009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2C424-39A0-425F-86D1-69833BB1E5AE}" type="datetimeFigureOut">
              <a:rPr lang="ru-RU" smtClean="0"/>
              <a:t>24.01.2025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451B8-F9B4-4A63-8D8E-C116E57B1D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510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2C424-39A0-425F-86D1-69833BB1E5AE}" type="datetimeFigureOut">
              <a:rPr lang="ru-RU" smtClean="0"/>
              <a:t>24.01.2025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451B8-F9B4-4A63-8D8E-C116E57B1D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372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2C424-39A0-425F-86D1-69833BB1E5AE}" type="datetimeFigureOut">
              <a:rPr lang="ru-RU" smtClean="0"/>
              <a:t>24.01.2025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451B8-F9B4-4A63-8D8E-C116E57B1D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259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2C424-39A0-425F-86D1-69833BB1E5AE}" type="datetimeFigureOut">
              <a:rPr lang="ru-RU" smtClean="0"/>
              <a:t>24.01.2025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451B8-F9B4-4A63-8D8E-C116E57B1D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100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2C424-39A0-425F-86D1-69833BB1E5AE}" type="datetimeFigureOut">
              <a:rPr lang="ru-RU" smtClean="0"/>
              <a:t>24.01.2025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451B8-F9B4-4A63-8D8E-C116E57B1D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150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2C424-39A0-425F-86D1-69833BB1E5AE}" type="datetimeFigureOut">
              <a:rPr lang="ru-RU" smtClean="0"/>
              <a:t>24.01.2025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451B8-F9B4-4A63-8D8E-C116E57B1D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363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2C424-39A0-425F-86D1-69833BB1E5AE}" type="datetimeFigureOut">
              <a:rPr lang="ru-RU" smtClean="0"/>
              <a:t>24.01.2025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451B8-F9B4-4A63-8D8E-C116E57B1D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300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2C424-39A0-425F-86D1-69833BB1E5AE}" type="datetimeFigureOut">
              <a:rPr lang="ru-RU" smtClean="0"/>
              <a:t>24.01.2025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451B8-F9B4-4A63-8D8E-C116E57B1D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3747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2C424-39A0-425F-86D1-69833BB1E5AE}" type="datetimeFigureOut">
              <a:rPr lang="ru-RU" smtClean="0"/>
              <a:t>24.01.2025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451B8-F9B4-4A63-8D8E-C116E57B1D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6551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2C424-39A0-425F-86D1-69833BB1E5AE}" type="datetimeFigureOut">
              <a:rPr lang="ru-RU" smtClean="0"/>
              <a:t>24.01.2025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451B8-F9B4-4A63-8D8E-C116E57B1D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5813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22C424-39A0-425F-86D1-69833BB1E5AE}" type="datetimeFigureOut">
              <a:rPr lang="ru-RU" smtClean="0"/>
              <a:t>24.01.2025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B451B8-F9B4-4A63-8D8E-C116E57B1D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4162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Текстуры ,дерево, полка, стелаж обои, фото, картинки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75" b="35662"/>
          <a:stretch/>
        </p:blipFill>
        <p:spPr bwMode="auto">
          <a:xfrm>
            <a:off x="107504" y="2132856"/>
            <a:ext cx="8832981" cy="1771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18923" y="-27384"/>
            <a:ext cx="81179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i="1" cap="none" spc="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Книги-юбиляры 2025 года</a:t>
            </a:r>
            <a:endParaRPr lang="ru-RU" sz="5400" b="1" i="1" cap="none" spc="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5" name="Picture 2" descr="Текстуры ,дерево, полка, стелаж обои, фото, картинки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126"/>
          <a:stretch/>
        </p:blipFill>
        <p:spPr bwMode="auto">
          <a:xfrm>
            <a:off x="161394" y="4760235"/>
            <a:ext cx="8832981" cy="1981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51" y="1181082"/>
            <a:ext cx="1509109" cy="228375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983" y="1181082"/>
            <a:ext cx="1522505" cy="22837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891" y="1181082"/>
            <a:ext cx="1533933" cy="228375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227" y="1181081"/>
            <a:ext cx="1585624" cy="2283757"/>
          </a:xfrm>
          <a:prstGeom prst="rect">
            <a:avLst/>
          </a:prstGeom>
        </p:spPr>
      </p:pic>
      <p:sp>
        <p:nvSpPr>
          <p:cNvPr id="8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58" t="6015" r="25258" b="6015"/>
          <a:stretch/>
        </p:blipFill>
        <p:spPr>
          <a:xfrm>
            <a:off x="458951" y="3904760"/>
            <a:ext cx="1509109" cy="220754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983" y="3904760"/>
            <a:ext cx="1522504" cy="220754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891" y="3904760"/>
            <a:ext cx="1533933" cy="220754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227" y="3904761"/>
            <a:ext cx="1585624" cy="2207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81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539552" y="1124744"/>
            <a:ext cx="223469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430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лет</a:t>
            </a:r>
          </a:p>
        </p:txBody>
      </p:sp>
      <p:pic>
        <p:nvPicPr>
          <p:cNvPr id="2054" name="Picture 6" descr="Бесплатные фото и вектор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769" y="3423715"/>
            <a:ext cx="6738309" cy="4032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3950919" y="3796909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1600" i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950919" y="4075221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1600" i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590588" y="6271535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dirty="0">
                <a:latin typeface="Arial" pitchFamily="34" charset="0"/>
                <a:cs typeface="Arial" pitchFamily="34" charset="0"/>
                <a:sym typeface="Wingdings"/>
              </a:rPr>
              <a:t>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994842" y="3779181"/>
            <a:ext cx="3837821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/>
              <a:t>…</a:t>
            </a:r>
            <a:r>
              <a:rPr lang="ru-RU" i="1" dirty="0" smtClean="0"/>
              <a:t>Что </a:t>
            </a:r>
            <a:r>
              <a:rPr lang="ru-RU" i="1" dirty="0"/>
              <a:t>значит имя? Роза пахнет розой,</a:t>
            </a:r>
            <a:br>
              <a:rPr lang="ru-RU" i="1" dirty="0"/>
            </a:br>
            <a:r>
              <a:rPr lang="ru-RU" i="1" dirty="0"/>
              <a:t>Хоть розой назови ее, хоть нет.</a:t>
            </a:r>
          </a:p>
          <a:p>
            <a:r>
              <a:rPr lang="ru-RU" i="1" dirty="0"/>
              <a:t>… </a:t>
            </a:r>
            <a:r>
              <a:rPr lang="ru-RU" i="1" dirty="0" smtClean="0"/>
              <a:t>Тогда </a:t>
            </a:r>
            <a:r>
              <a:rPr lang="ru-RU" i="1" dirty="0"/>
              <a:t>лишь двое тайну соблюдают,</a:t>
            </a:r>
            <a:br>
              <a:rPr lang="ru-RU" i="1" dirty="0"/>
            </a:br>
            <a:r>
              <a:rPr lang="ru-RU" i="1" dirty="0"/>
              <a:t>Когда один из них её не знает.</a:t>
            </a:r>
          </a:p>
          <a:p>
            <a:r>
              <a:rPr lang="ru-RU" i="1" dirty="0"/>
              <a:t>… </a:t>
            </a:r>
            <a:r>
              <a:rPr lang="ru-RU" i="1" dirty="0" smtClean="0"/>
              <a:t>Так </a:t>
            </a:r>
            <a:r>
              <a:rPr lang="ru-RU" i="1" dirty="0"/>
              <a:t>сладок мёд, что, </a:t>
            </a:r>
            <a:r>
              <a:rPr lang="ru-RU" i="1" dirty="0" err="1" smtClean="0"/>
              <a:t>наконец,он</a:t>
            </a:r>
            <a:r>
              <a:rPr lang="ru-RU" i="1" dirty="0"/>
              <a:t> горек.</a:t>
            </a:r>
            <a:br>
              <a:rPr lang="ru-RU" i="1" dirty="0"/>
            </a:br>
            <a:r>
              <a:rPr lang="ru-RU" i="1" dirty="0"/>
              <a:t>Избыток вкуса убивает вкус.</a:t>
            </a:r>
          </a:p>
          <a:p>
            <a:endParaRPr lang="ru-RU" sz="1600" i="1" dirty="0" smtClean="0"/>
          </a:p>
        </p:txBody>
      </p:sp>
      <p:pic>
        <p:nvPicPr>
          <p:cNvPr id="10" name="Picture 2" descr="Культура.Gazeta.kz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864" l="9402" r="8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494" y="596680"/>
            <a:ext cx="2286093" cy="2040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886494" y="2782669"/>
            <a:ext cx="23580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Уильям Шекспир </a:t>
            </a:r>
          </a:p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(1564-1616)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059831" y="606797"/>
            <a:ext cx="4259954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+mj-lt"/>
                <a:ea typeface="+mj-ea"/>
                <a:cs typeface="+mj-cs"/>
              </a:rPr>
              <a:t>«Ромео и Джульетта» – </a:t>
            </a:r>
            <a:r>
              <a:rPr lang="ru-RU" sz="1400" dirty="0" err="1">
                <a:latin typeface="+mj-lt"/>
                <a:ea typeface="+mj-ea"/>
                <a:cs typeface="+mj-cs"/>
              </a:rPr>
              <a:t>шедевральное</a:t>
            </a:r>
            <a:r>
              <a:rPr lang="ru-RU" sz="1400" dirty="0">
                <a:latin typeface="+mj-lt"/>
                <a:ea typeface="+mj-ea"/>
                <a:cs typeface="+mj-cs"/>
              </a:rPr>
              <a:t> произведение о великой </a:t>
            </a:r>
            <a:r>
              <a:rPr lang="ru-RU" sz="1400" dirty="0" smtClean="0">
                <a:latin typeface="+mj-lt"/>
                <a:ea typeface="+mj-ea"/>
                <a:cs typeface="+mj-cs"/>
              </a:rPr>
              <a:t>любви </a:t>
            </a:r>
            <a:r>
              <a:rPr lang="ru-RU" sz="1400" dirty="0"/>
              <a:t>юноши и девушки из двух враждующих веронских родов — </a:t>
            </a:r>
            <a:r>
              <a:rPr lang="ru-RU" sz="1400" dirty="0" err="1"/>
              <a:t>Монтекки</a:t>
            </a:r>
            <a:r>
              <a:rPr lang="ru-RU" sz="1400" dirty="0"/>
              <a:t> и </a:t>
            </a:r>
            <a:r>
              <a:rPr lang="ru-RU" sz="1400" dirty="0" err="1" smtClean="0"/>
              <a:t>Капулетти</a:t>
            </a:r>
            <a:r>
              <a:rPr lang="ru-RU" sz="1400" dirty="0" smtClean="0">
                <a:latin typeface="+mj-lt"/>
                <a:ea typeface="+mj-ea"/>
                <a:cs typeface="+mj-cs"/>
              </a:rPr>
              <a:t>, </a:t>
            </a:r>
            <a:r>
              <a:rPr lang="ru-RU" sz="1400" dirty="0">
                <a:latin typeface="+mj-lt"/>
                <a:ea typeface="+mj-ea"/>
                <a:cs typeface="+mj-cs"/>
              </a:rPr>
              <a:t>которое на протяжении многих столетий заставляет восхищаться силой чувств двух юных влюблённых, которые не смогли жить друг без друга</a:t>
            </a:r>
            <a:r>
              <a:rPr lang="ru-RU" sz="1400" dirty="0" smtClean="0">
                <a:latin typeface="+mj-lt"/>
                <a:ea typeface="+mj-ea"/>
                <a:cs typeface="+mj-cs"/>
              </a:rPr>
              <a:t>.</a:t>
            </a:r>
          </a:p>
          <a:p>
            <a:r>
              <a:rPr lang="ru-RU" sz="1400" dirty="0" smtClean="0">
                <a:latin typeface="+mj-lt"/>
                <a:ea typeface="+mj-ea"/>
                <a:cs typeface="+mj-cs"/>
              </a:rPr>
              <a:t>Достоверность </a:t>
            </a:r>
            <a:r>
              <a:rPr lang="ru-RU" sz="1400" dirty="0">
                <a:latin typeface="+mj-lt"/>
                <a:ea typeface="+mj-ea"/>
                <a:cs typeface="+mj-cs"/>
              </a:rPr>
              <a:t>данной истории не установлена, но приметы исторического фона и жизненные мотивы, присутствующие в итальянской основе сюжета, сообщают определённое правдоподобие повести о веронских </a:t>
            </a:r>
            <a:r>
              <a:rPr lang="ru-RU" sz="1400" dirty="0" smtClean="0">
                <a:latin typeface="+mj-lt"/>
                <a:ea typeface="+mj-ea"/>
                <a:cs typeface="+mj-cs"/>
              </a:rPr>
              <a:t>влюблённых.</a:t>
            </a:r>
            <a:endParaRPr lang="ru-RU" sz="1400" dirty="0">
              <a:latin typeface="+mj-lt"/>
              <a:ea typeface="+mj-ea"/>
              <a:cs typeface="+mj-cs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37" y="1988840"/>
            <a:ext cx="2585737" cy="3913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88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6994" y="1537719"/>
            <a:ext cx="1820007" cy="3231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ts val="1800"/>
              </a:lnSpc>
            </a:pPr>
            <a:r>
              <a:rPr lang="ru-RU" sz="32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190 лет</a:t>
            </a:r>
            <a:endParaRPr lang="ru-RU" sz="32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Picture 6" descr="Бесплатные фото и вектор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9" y="3408355"/>
            <a:ext cx="6861542" cy="4106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973320" y="2515423"/>
            <a:ext cx="2337307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b="1" dirty="0" err="1"/>
              <a:t>Ханс</a:t>
            </a:r>
            <a:r>
              <a:rPr lang="ru-RU" b="1" dirty="0"/>
              <a:t> </a:t>
            </a:r>
            <a:r>
              <a:rPr lang="ru-RU" b="1" dirty="0" err="1"/>
              <a:t>Кристиан</a:t>
            </a:r>
            <a:r>
              <a:rPr lang="ru-RU" b="1" dirty="0"/>
              <a:t> Андерсен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(1805-1875)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59606" y="476672"/>
            <a:ext cx="408706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/>
              <a:t>Сборник </a:t>
            </a:r>
            <a:r>
              <a:rPr lang="ru-RU" sz="1200" dirty="0"/>
              <a:t>произведений датского писателя </a:t>
            </a:r>
            <a:r>
              <a:rPr lang="ru-RU" sz="1200" dirty="0" err="1"/>
              <a:t>Ханса</a:t>
            </a:r>
            <a:r>
              <a:rPr lang="ru-RU" sz="1200" dirty="0"/>
              <a:t> </a:t>
            </a:r>
            <a:r>
              <a:rPr lang="ru-RU" sz="1200" dirty="0" err="1"/>
              <a:t>Кристиана</a:t>
            </a:r>
            <a:r>
              <a:rPr lang="ru-RU" sz="1200" dirty="0"/>
              <a:t> Андерсена, публиковавшийся отдельными выпусками в 1835—1842 годах. Первый сборник сказок в творчестве Андерсена и в датской литературе в целом</a:t>
            </a:r>
            <a:r>
              <a:rPr lang="ru-RU" sz="1200" dirty="0" smtClean="0"/>
              <a:t>.</a:t>
            </a:r>
          </a:p>
          <a:p>
            <a:pPr algn="just"/>
            <a:r>
              <a:rPr lang="ru-RU" sz="1200" dirty="0"/>
              <a:t>Сам </a:t>
            </a:r>
            <a:r>
              <a:rPr lang="ru-RU" sz="1200" dirty="0" err="1"/>
              <a:t>Ханс</a:t>
            </a:r>
            <a:r>
              <a:rPr lang="ru-RU" sz="1200" dirty="0"/>
              <a:t> Андерсен незадолго до публикации первого выпуска «Сказок» написал: «Они сделают моё имя бессмертным; я попытаюсь завоевать грядущие поколения». Предположительно это была всего лишь шутка — писатель очень долго не придавал значения своим сказкам, рассчитывая прославиться как драматург и романист. Реакция первых читателей и критиков была противоречивой. Некоторые считали сказки лучшими произведениями </a:t>
            </a:r>
            <a:r>
              <a:rPr lang="ru-RU" sz="1200" dirty="0" err="1"/>
              <a:t>Андресена</a:t>
            </a:r>
            <a:r>
              <a:rPr lang="ru-RU" sz="1200" dirty="0"/>
              <a:t>, но очень многие критиковали автора за отсутствие традиционных для сказочного жанра нравоучений, за безнравственность отдельных эпизодов</a:t>
            </a:r>
            <a:r>
              <a:rPr lang="ru-RU" sz="1200" dirty="0" smtClean="0"/>
              <a:t>[.</a:t>
            </a:r>
            <a:endParaRPr lang="ru-RU" sz="1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995936" y="3722766"/>
            <a:ext cx="381642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 smtClean="0"/>
              <a:t>... </a:t>
            </a:r>
            <a:r>
              <a:rPr lang="ru-RU" sz="1500" i="1" dirty="0" smtClean="0"/>
              <a:t>Чтобы </a:t>
            </a:r>
            <a:r>
              <a:rPr lang="ru-RU" sz="1500" i="1" dirty="0"/>
              <a:t>быть счастливым, нужно просто быть довольным своей судьбой, и всё</a:t>
            </a:r>
            <a:r>
              <a:rPr lang="ru-RU" sz="1500" i="1" dirty="0" smtClean="0"/>
              <a:t>!</a:t>
            </a:r>
          </a:p>
          <a:p>
            <a:r>
              <a:rPr lang="ru-RU" sz="1500" i="1" dirty="0" smtClean="0"/>
              <a:t>… Я </a:t>
            </a:r>
            <a:r>
              <a:rPr lang="ru-RU" sz="1500" i="1" dirty="0"/>
              <a:t>желаю тебе добра, потому и браню тебя — так всегда узнаются истинные друзья</a:t>
            </a:r>
            <a:r>
              <a:rPr lang="ru-RU" sz="1500" i="1" dirty="0" smtClean="0"/>
              <a:t>!</a:t>
            </a:r>
          </a:p>
          <a:p>
            <a:r>
              <a:rPr lang="ru-RU" sz="1500" i="1" dirty="0"/>
              <a:t>… Да ведь король-то голый</a:t>
            </a:r>
            <a:r>
              <a:rPr lang="ru-RU" sz="1500" i="1" dirty="0" smtClean="0"/>
              <a:t>!</a:t>
            </a:r>
          </a:p>
          <a:p>
            <a:r>
              <a:rPr lang="ru-RU" sz="1500" i="1" dirty="0"/>
              <a:t>… Всяк хорош по-своему! Не всем же быть благородными, надо кому-нибудь и дело делать, как говорится</a:t>
            </a:r>
            <a:r>
              <a:rPr lang="ru-RU" sz="1500" i="1" dirty="0" smtClean="0"/>
              <a:t>!</a:t>
            </a:r>
          </a:p>
          <a:p>
            <a:r>
              <a:rPr lang="ru-RU" sz="1500" i="1" dirty="0"/>
              <a:t>… Жизнь сама по себе является самой прекрасной сказкой.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724128" y="6313353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dirty="0">
                <a:latin typeface="Arial" pitchFamily="34" charset="0"/>
                <a:cs typeface="Arial" pitchFamily="34" charset="0"/>
                <a:sym typeface="Wingdings"/>
              </a:rPr>
              <a:t>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1" y="2060847"/>
            <a:ext cx="2424049" cy="374441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680" y="476672"/>
            <a:ext cx="1688909" cy="1809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19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37034" y="1340768"/>
            <a:ext cx="1762757" cy="3231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ts val="1800"/>
              </a:lnSpc>
            </a:pPr>
            <a:r>
              <a:rPr lang="ru-RU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185 </a:t>
            </a:r>
            <a:r>
              <a:rPr lang="ru-RU" sz="32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лет</a:t>
            </a:r>
            <a:endParaRPr lang="ru-RU" sz="32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3016488" y="16521"/>
            <a:ext cx="5707714" cy="3277835"/>
            <a:chOff x="3005616" y="754029"/>
            <a:chExt cx="5707714" cy="3277835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3005616" y="1231097"/>
              <a:ext cx="4160243" cy="28007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1600" dirty="0">
                  <a:latin typeface="+mj-lt"/>
                  <a:ea typeface="+mj-ea"/>
                  <a:cs typeface="+mj-cs"/>
                </a:rPr>
                <a:t>П</a:t>
              </a:r>
              <a:r>
                <a:rPr lang="ru-RU" sz="1600" dirty="0" smtClean="0">
                  <a:latin typeface="+mj-lt"/>
                  <a:ea typeface="+mj-ea"/>
                  <a:cs typeface="+mj-cs"/>
                </a:rPr>
                <a:t>ервый </a:t>
              </a:r>
              <a:r>
                <a:rPr lang="ru-RU" sz="1600" dirty="0">
                  <a:latin typeface="+mj-lt"/>
                  <a:ea typeface="+mj-ea"/>
                  <a:cs typeface="+mj-cs"/>
                </a:rPr>
                <a:t>в русской прозе социально-психологический роман, написанный Михаилом Лермонтовым в 1837—1839 годах. Классика русской литературы</a:t>
              </a:r>
              <a:r>
                <a:rPr lang="ru-RU" sz="1600" dirty="0" smtClean="0">
                  <a:latin typeface="+mj-lt"/>
                  <a:ea typeface="+mj-ea"/>
                  <a:cs typeface="+mj-cs"/>
                </a:rPr>
                <a:t>.</a:t>
              </a:r>
            </a:p>
            <a:p>
              <a:pPr algn="just"/>
              <a:r>
                <a:rPr lang="ru-RU" sz="1600" dirty="0">
                  <a:latin typeface="+mj-lt"/>
                  <a:ea typeface="+mj-ea"/>
                  <a:cs typeface="+mj-cs"/>
                </a:rPr>
                <a:t>Роман состоит из нескольких частей, хронологический порядок которых нарушен. Такое расположение служит особым художественным задачам: в частности, сначала Печорин показывается глазами Максима </a:t>
              </a:r>
              <a:r>
                <a:rPr lang="ru-RU" sz="1600" dirty="0" err="1">
                  <a:latin typeface="+mj-lt"/>
                  <a:ea typeface="+mj-ea"/>
                  <a:cs typeface="+mj-cs"/>
                </a:rPr>
                <a:t>Максимыча</a:t>
              </a:r>
              <a:r>
                <a:rPr lang="ru-RU" sz="1600" dirty="0">
                  <a:latin typeface="+mj-lt"/>
                  <a:ea typeface="+mj-ea"/>
                  <a:cs typeface="+mj-cs"/>
                </a:rPr>
                <a:t>, а только затем мы видим его изнутри, по записям из дневника.</a:t>
              </a: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3160030" y="754029"/>
              <a:ext cx="555330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ru-RU" sz="1600" b="1" dirty="0">
                <a:solidFill>
                  <a:srgbClr val="000066"/>
                </a:solidFill>
              </a:endParaRPr>
            </a:p>
          </p:txBody>
        </p:sp>
      </p:grpSp>
      <p:pic>
        <p:nvPicPr>
          <p:cNvPr id="12" name="Picture 6" descr="Бесплатные фото и вектор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682" y="3501008"/>
            <a:ext cx="6738309" cy="4032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072663" y="3901004"/>
            <a:ext cx="410445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/>
              <a:t>…Я никогда сам не открываю своих тайн, а ужасно люблю, чтоб их отгадывали, потому что таким образом я всегда могу при случае от них отпереться</a:t>
            </a:r>
            <a:r>
              <a:rPr lang="ru-RU" sz="1600" i="1" dirty="0" smtClean="0"/>
              <a:t>.</a:t>
            </a:r>
          </a:p>
          <a:p>
            <a:r>
              <a:rPr lang="ru-RU" sz="1600" i="1" dirty="0"/>
              <a:t>… Печальное нам смешно, смешное — грустно, а вообще, по правде, мы ко всему довольно равнодушны, кроме самих себя</a:t>
            </a:r>
            <a:r>
              <a:rPr lang="ru-RU" sz="1600" i="1" dirty="0" smtClean="0"/>
              <a:t>.</a:t>
            </a:r>
          </a:p>
          <a:p>
            <a:r>
              <a:rPr lang="ru-RU" sz="1600" i="1" dirty="0"/>
              <a:t>… Радости забываются, а печали никогда.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864672" y="6169759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dirty="0">
                <a:latin typeface="Arial" pitchFamily="34" charset="0"/>
                <a:cs typeface="Arial" pitchFamily="34" charset="0"/>
                <a:sym typeface="Wingdings"/>
              </a:rPr>
              <a:t>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162916" y="2897463"/>
            <a:ext cx="19658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Михаил </a:t>
            </a:r>
            <a:r>
              <a:rPr lang="ru-RU" sz="1600" b="1" dirty="0" smtClean="0"/>
              <a:t>Лермонтов</a:t>
            </a:r>
          </a:p>
          <a:p>
            <a:pPr algn="ctr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(1814-1841)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083" y="493589"/>
            <a:ext cx="1707550" cy="225294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81" y="2052474"/>
            <a:ext cx="2493930" cy="371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70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31125" y="1517228"/>
            <a:ext cx="2004629" cy="3231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ts val="1800"/>
              </a:lnSpc>
            </a:pPr>
            <a:r>
              <a:rPr lang="ru-RU" sz="32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165 лет</a:t>
            </a:r>
            <a:endParaRPr lang="ru-RU" sz="32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Picture 6" descr="Бесплатные фото и вектор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218" y="3356992"/>
            <a:ext cx="6738309" cy="4032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7370903" y="2669261"/>
            <a:ext cx="1728192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b="1" dirty="0"/>
              <a:t>Иван Сергеевич </a:t>
            </a:r>
            <a:r>
              <a:rPr lang="ru-RU" b="1" dirty="0" smtClean="0"/>
              <a:t>Тургенев</a:t>
            </a:r>
          </a:p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(1818-1883)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97231" y="410368"/>
            <a:ext cx="4083537" cy="3208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1350" dirty="0"/>
              <a:t>Во второй половине 1850-х годов Тургенев, по взглядам либерал-демократ, отвергавший идеи революционно настроенных разночинцев, стал задумываться о возможности создания героя, чьи позиции не вступали бы в противоречие с его собственными, более умеренными, чаяниями, но который при этом был бы достаточно революционным, чтобы не вызвать насмешек со стороны более радикальных коллег по «Современнику</a:t>
            </a:r>
            <a:r>
              <a:rPr lang="ru-RU" sz="1350" dirty="0" smtClean="0"/>
              <a:t>».</a:t>
            </a:r>
            <a:endParaRPr lang="ru-RU" sz="1350" dirty="0"/>
          </a:p>
          <a:p>
            <a:pPr algn="just" fontAlgn="base"/>
            <a:r>
              <a:rPr lang="ru-RU" sz="1350" dirty="0" smtClean="0"/>
              <a:t>Одна </a:t>
            </a:r>
            <a:r>
              <a:rPr lang="ru-RU" sz="1350" dirty="0"/>
              <a:t>из главных тем романа — роль и место человека в обществе. Тургенев дал своё понимание двух нравственно-психологических типов людей — Гамлетов и Дон Кихотов, на которые, как он считал, извечно делится всё человечество.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067944" y="3734797"/>
            <a:ext cx="403244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/>
              <a:t>…</a:t>
            </a:r>
            <a:r>
              <a:rPr lang="ru-RU" i="1" dirty="0" smtClean="0"/>
              <a:t>Чтобы </a:t>
            </a:r>
            <a:r>
              <a:rPr lang="ru-RU" i="1" dirty="0"/>
              <a:t>сблизиться с человеком — нужно хоть однажды побеседовать с ним с глазу на глаз</a:t>
            </a:r>
            <a:r>
              <a:rPr lang="ru-RU" i="1" dirty="0" smtClean="0"/>
              <a:t>.</a:t>
            </a:r>
          </a:p>
          <a:p>
            <a:r>
              <a:rPr lang="ru-RU" i="1" dirty="0"/>
              <a:t>… душа не яблоко: её не разделишь</a:t>
            </a:r>
            <a:r>
              <a:rPr lang="ru-RU" i="1" dirty="0" smtClean="0"/>
              <a:t>.</a:t>
            </a:r>
          </a:p>
          <a:p>
            <a:r>
              <a:rPr lang="ru-RU" i="1" dirty="0" smtClean="0"/>
              <a:t>… Звёзды </a:t>
            </a:r>
            <a:r>
              <a:rPr lang="ru-RU" i="1" dirty="0"/>
              <a:t>только и делают, что смотрят на влюблённых людей, — оттого они так прелестны.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632206" y="6088402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dirty="0">
                <a:latin typeface="Arial" pitchFamily="34" charset="0"/>
                <a:cs typeface="Arial" pitchFamily="34" charset="0"/>
                <a:sym typeface="Wingdings"/>
              </a:rPr>
              <a:t>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44" y="2132856"/>
            <a:ext cx="2599767" cy="37444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32"/>
          <a:stretch/>
        </p:blipFill>
        <p:spPr>
          <a:xfrm>
            <a:off x="7524327" y="531755"/>
            <a:ext cx="1421345" cy="2041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38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6776" y="1412336"/>
            <a:ext cx="1830066" cy="3231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ts val="1800"/>
              </a:lnSpc>
            </a:pPr>
            <a:r>
              <a:rPr lang="ru-RU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145 </a:t>
            </a:r>
            <a:r>
              <a:rPr lang="ru-RU" sz="32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лет</a:t>
            </a:r>
            <a:endParaRPr lang="ru-RU" sz="32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Picture 6" descr="Бесплатные фото и вектор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218" y="3356992"/>
            <a:ext cx="6738309" cy="4032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7389472" y="2660824"/>
            <a:ext cx="1728192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Федор Достоевский</a:t>
            </a:r>
            <a:b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(1821-1981)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092402" y="533533"/>
            <a:ext cx="4297070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50" dirty="0" smtClean="0"/>
              <a:t>Последний </a:t>
            </a:r>
            <a:r>
              <a:rPr lang="ru-RU" sz="1450" dirty="0"/>
              <a:t>роман Достоевского и завершающая часть </a:t>
            </a:r>
            <a:r>
              <a:rPr lang="ru-RU" sz="1450" dirty="0" err="1" smtClean="0"/>
              <a:t>пятикнижия</a:t>
            </a:r>
            <a:r>
              <a:rPr lang="ru-RU" sz="1450" dirty="0" smtClean="0"/>
              <a:t>, </a:t>
            </a:r>
            <a:r>
              <a:rPr lang="ru-RU" sz="1450" dirty="0"/>
              <a:t>где писатель намечает современному обществу выход из мировоззренческого тупика и полемизирует с явлениями, которые считает язвами своего века: атеизмом, материализмом, утилитарной социалистической моралью, разложением семьи. Теософский трактат в оболочке детективного романа об отцеубийстве, первоначально задуманный как первая часть «Жития великого грешника», через соблазны приходящего к праведности.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995936" y="3818850"/>
            <a:ext cx="4250959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 smtClean="0"/>
              <a:t>…</a:t>
            </a:r>
            <a:r>
              <a:rPr lang="ru-RU" sz="1300" i="1" dirty="0" smtClean="0"/>
              <a:t>В </a:t>
            </a:r>
            <a:r>
              <a:rPr lang="ru-RU" sz="1300" i="1" dirty="0"/>
              <a:t>самом деле, выражаются иногда про «зверскую» жестокость человека, но это страшно несправедливо и обидно для зверей: зверь никогда не может быть так жесток, как человек, так артистически, так художественно жесток</a:t>
            </a:r>
            <a:r>
              <a:rPr lang="ru-RU" sz="1300" i="1" dirty="0" smtClean="0"/>
              <a:t>.</a:t>
            </a:r>
          </a:p>
          <a:p>
            <a:r>
              <a:rPr lang="ru-RU" sz="1300" i="1" dirty="0"/>
              <a:t>… Ужасно то, что красота есть не только страшная, но и таинственная вещь. Тут дьявол с Богом борется, а поле битвы — сердца людей</a:t>
            </a:r>
            <a:r>
              <a:rPr lang="ru-RU" sz="1300" i="1" dirty="0" smtClean="0"/>
              <a:t>.</a:t>
            </a:r>
          </a:p>
          <a:p>
            <a:r>
              <a:rPr lang="ru-RU" sz="1300" i="1" dirty="0"/>
              <a:t>… Любовью все покупается, все спасается... Любовь такое бесценное сокровище, что на нее весь мир купить можешь, и не только свои, но и чужие еще грехи выкупишь.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632206" y="5980638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dirty="0">
                <a:latin typeface="Arial" pitchFamily="34" charset="0"/>
                <a:cs typeface="Arial" pitchFamily="34" charset="0"/>
                <a:sym typeface="Wingdings"/>
              </a:rPr>
              <a:t>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3265" y="560744"/>
            <a:ext cx="1567260" cy="197337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58" t="6015" r="25258" b="6015"/>
          <a:stretch/>
        </p:blipFill>
        <p:spPr>
          <a:xfrm>
            <a:off x="384233" y="1954367"/>
            <a:ext cx="2634376" cy="4026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34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6015" y="1412776"/>
            <a:ext cx="1800200" cy="3231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ts val="1800"/>
              </a:lnSpc>
            </a:pPr>
            <a:r>
              <a:rPr lang="ru-RU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100</a:t>
            </a:r>
            <a:r>
              <a:rPr lang="ru-RU" sz="32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лет</a:t>
            </a:r>
            <a:endParaRPr lang="ru-RU" sz="32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Picture 6" descr="Бесплатные фото и вектор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215" y="3429000"/>
            <a:ext cx="6738309" cy="4032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7395702" y="2626524"/>
            <a:ext cx="1693590" cy="8002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b="1" dirty="0"/>
              <a:t>Александр </a:t>
            </a:r>
            <a:r>
              <a:rPr lang="ru-RU" b="1" dirty="0" smtClean="0"/>
              <a:t>Беляев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(1884-1942)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24933" y="494297"/>
            <a:ext cx="4325476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dirty="0" smtClean="0"/>
              <a:t>Научно-фантастический </a:t>
            </a:r>
            <a:r>
              <a:rPr lang="ru-RU" sz="1500" dirty="0"/>
              <a:t>роман русского советского писателя-фантаста Александра Беляева, одно из наиболее известных произведений писателя. Первый вариант в виде рассказа был опубликован в «Рабочей газете» в 1925 году. Роман был впервые опубликован в том же году в журнале «Всемирный следопыт». Беляев, который в периоды обострения заболевания бывал совершенно обездвижен, называл его историей автобиографической: хотел рассказать, «что может испытать голова без тела».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903141" y="3875856"/>
            <a:ext cx="4104456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i="1" dirty="0" smtClean="0"/>
              <a:t>… Если добродетель не может торжествовать, то, по крайней мере, порок должен быть наказан.</a:t>
            </a:r>
          </a:p>
          <a:p>
            <a:r>
              <a:rPr lang="ru-RU" sz="1500" i="1" dirty="0"/>
              <a:t>… Есть безрассудство, которое стоит мудрости</a:t>
            </a:r>
            <a:r>
              <a:rPr lang="ru-RU" sz="1500" i="1" dirty="0" smtClean="0"/>
              <a:t>.</a:t>
            </a:r>
          </a:p>
          <a:p>
            <a:r>
              <a:rPr lang="ru-RU" sz="1500" i="1" dirty="0"/>
              <a:t>… Правдивость — плохой объект для иронии</a:t>
            </a:r>
            <a:r>
              <a:rPr lang="ru-RU" sz="1500" i="1" dirty="0" smtClean="0"/>
              <a:t>.</a:t>
            </a:r>
          </a:p>
          <a:p>
            <a:r>
              <a:rPr lang="ru-RU" sz="1500" i="1" dirty="0"/>
              <a:t>… Вы лгали во имя правды. Горький парадокс! И если подсчитать, то окажется, что ваша правда все время питалась ложью.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632206" y="6045681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dirty="0">
                <a:latin typeface="Arial" pitchFamily="34" charset="0"/>
                <a:cs typeface="Arial" pitchFamily="34" charset="0"/>
                <a:sym typeface="Wingdings"/>
              </a:rPr>
              <a:t>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1948134"/>
            <a:ext cx="2610526" cy="3785122"/>
          </a:xfrm>
          <a:prstGeom prst="rect">
            <a:avLst/>
          </a:prstGeom>
        </p:spPr>
      </p:pic>
      <p:pic>
        <p:nvPicPr>
          <p:cNvPr id="12" name="Рисунок 11"/>
          <p:cNvPicPr/>
          <p:nvPr/>
        </p:nvPicPr>
        <p:blipFill rotWithShape="1">
          <a:blip r:embed="rId4"/>
          <a:srcRect l="26736" t="11772" r="44220" b="26488"/>
          <a:stretch/>
        </p:blipFill>
        <p:spPr bwMode="auto">
          <a:xfrm>
            <a:off x="7450409" y="530365"/>
            <a:ext cx="1584176" cy="198775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7488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9629" y="670277"/>
            <a:ext cx="4029612" cy="2647474"/>
          </a:xfrm>
        </p:spPr>
        <p:txBody>
          <a:bodyPr>
            <a:noAutofit/>
          </a:bodyPr>
          <a:lstStyle/>
          <a:p>
            <a:pPr algn="just"/>
            <a:r>
              <a:rPr lang="ru-RU" sz="1400" b="0" dirty="0"/>
              <a:t/>
            </a:r>
            <a:br>
              <a:rPr lang="ru-RU" sz="1400" b="0" dirty="0"/>
            </a:br>
            <a:r>
              <a:rPr lang="ru-RU" sz="1300" b="0" dirty="0"/>
              <a:t> </a:t>
            </a:r>
            <a:r>
              <a:rPr lang="ru-RU" sz="1300" b="0" dirty="0" smtClean="0"/>
              <a:t>Частично </a:t>
            </a:r>
            <a:r>
              <a:rPr lang="ru-RU" sz="1300" b="0" dirty="0"/>
              <a:t>автобиографический роман советского писателя Николая Островского, написанный в период с 1930 по 1934 год. Книга относится по стилистике к жанру социалистического реализма. В апреле 1932 года журнал «Молодая гвардия» начал публикацию романа, в ноябре того же года первая часть вышла отдельной книгой, за ней в 1934 году вышла и вторая часть. В 1935 и 1936 году обе части романа изданы одной книгой.</a:t>
            </a:r>
            <a:br>
              <a:rPr lang="ru-RU" sz="1300" b="0" dirty="0"/>
            </a:br>
            <a:r>
              <a:rPr lang="ru-RU" sz="1300" b="0" dirty="0" smtClean="0"/>
              <a:t>Роман </a:t>
            </a:r>
            <a:r>
              <a:rPr lang="ru-RU" sz="1300" b="0" dirty="0"/>
              <a:t>приобрёл большую популярность и стал самым издаваемым в СССР произведением художественной литературы за 1918—1986 годы: общий тираж 536 изданий составил 36 416 </a:t>
            </a:r>
            <a:r>
              <a:rPr lang="ru-RU" sz="1300" b="0" dirty="0" smtClean="0"/>
              <a:t>тыс. экземпляров</a:t>
            </a:r>
            <a:r>
              <a:rPr lang="ru-RU" sz="1300" b="0" dirty="0" smtClean="0"/>
              <a:t>.</a:t>
            </a:r>
            <a:br>
              <a:rPr lang="ru-RU" sz="1300" b="0" dirty="0" smtClean="0"/>
            </a:br>
            <a:endParaRPr lang="ru-RU" sz="1300" b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910186" y="2934383"/>
            <a:ext cx="2304256" cy="596779"/>
          </a:xfrm>
        </p:spPr>
        <p:txBody>
          <a:bodyPr>
            <a:noAutofit/>
          </a:bodyPr>
          <a:lstStyle/>
          <a:p>
            <a:pPr algn="just"/>
            <a:r>
              <a:rPr lang="ru-RU" sz="1800" b="1" dirty="0" smtClean="0"/>
              <a:t>Николай </a:t>
            </a:r>
            <a:r>
              <a:rPr lang="ru-RU" sz="1800" b="1" dirty="0" smtClean="0"/>
              <a:t>Островский</a:t>
            </a:r>
            <a:endParaRPr lang="ru-RU" sz="1800" b="1" dirty="0" smtClean="0"/>
          </a:p>
          <a:p>
            <a:pPr algn="ctr"/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(1904-1936) </a:t>
            </a:r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6" descr="Бесплатные фото и вектор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138" y="3440009"/>
            <a:ext cx="6738309" cy="4032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724128" y="6237312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dirty="0">
                <a:latin typeface="Arial" pitchFamily="34" charset="0"/>
                <a:cs typeface="Arial" pitchFamily="34" charset="0"/>
                <a:sym typeface="Wingdings"/>
              </a:rPr>
              <a:t>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083566" y="1261864"/>
            <a:ext cx="1432252" cy="584775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3200" b="1" dirty="0">
                <a:ln w="6350">
                  <a:solidFill>
                    <a:srgbClr val="C00000"/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9</a:t>
            </a:r>
            <a:r>
              <a:rPr lang="ru-RU" sz="3200" b="1" dirty="0" smtClean="0">
                <a:ln w="6350">
                  <a:solidFill>
                    <a:srgbClr val="C00000"/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0 </a:t>
            </a:r>
            <a:r>
              <a:rPr lang="ru-RU" sz="3200" b="1" dirty="0">
                <a:ln w="6350">
                  <a:solidFill>
                    <a:srgbClr val="C00000"/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лет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021221" y="3684526"/>
            <a:ext cx="428396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/>
              <a:t>…Самое дорогое у человека — это жизнь. Она даётся ему один раз, и прожить её надо так, чтобы не было мучительно больно за бесцельно прожитые годы, чтобы не жёг позор за подленькое и мелочное прошлое, чтобы, умирая, смог сказать: вся жизнь и все силы были отданы самому прекрасному в мире — борьбе за освобождение человечества. И надо спешить жить. Ведь нелепая болезнь или какая-либо трагическая случайность могут прервать её.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49" y="2060848"/>
            <a:ext cx="2670780" cy="384363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241" y="548020"/>
            <a:ext cx="1764292" cy="223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13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1268760"/>
            <a:ext cx="2127692" cy="3231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ts val="1800"/>
              </a:lnSpc>
            </a:pPr>
            <a:r>
              <a:rPr lang="ru-RU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55</a:t>
            </a:r>
            <a:r>
              <a:rPr lang="ru-RU" sz="32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лет</a:t>
            </a:r>
            <a:endParaRPr lang="ru-RU" sz="32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Picture 6" descr="Бесплатные фото и вектор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356992"/>
            <a:ext cx="7219618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7262046" y="2731821"/>
            <a:ext cx="1728192" cy="625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b="1" dirty="0"/>
              <a:t>Юрий Бондарев</a:t>
            </a:r>
          </a:p>
          <a:p>
            <a:pPr algn="ctr">
              <a:lnSpc>
                <a:spcPts val="1600"/>
              </a:lnSpc>
            </a:pPr>
            <a:r>
              <a:rPr lang="ru-RU" b="1" dirty="0"/>
              <a:t>  </a:t>
            </a:r>
          </a:p>
          <a:p>
            <a:pPr algn="ctr">
              <a:lnSpc>
                <a:spcPts val="1600"/>
              </a:lnSpc>
            </a:pPr>
            <a:r>
              <a:rPr lang="ru-RU" b="1" dirty="0"/>
              <a:t>(1924-2020)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086775" y="426800"/>
            <a:ext cx="4143425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Роман  </a:t>
            </a:r>
            <a:r>
              <a:rPr lang="ru-RU" sz="1600" dirty="0"/>
              <a:t>посвящён Великой Отечественной войне. </a:t>
            </a:r>
          </a:p>
          <a:p>
            <a:pPr algn="just"/>
            <a:r>
              <a:rPr lang="ru-RU" sz="1600" dirty="0" smtClean="0"/>
              <a:t>Действие </a:t>
            </a:r>
            <a:r>
              <a:rPr lang="ru-RU" sz="1600" dirty="0"/>
              <a:t>разворачивается под Сталинградом в декабре 1942 года. В основе произведения лежат реальные исторические события — попытка немецкой группы армий «Дон» фельдмаршала </a:t>
            </a:r>
            <a:r>
              <a:rPr lang="ru-RU" sz="1600" dirty="0" err="1"/>
              <a:t>Манштейна</a:t>
            </a:r>
            <a:r>
              <a:rPr lang="ru-RU" sz="1600" dirty="0"/>
              <a:t> деблокировать окружённую под Сталинградом 6-ю армию Паулюса. Сражение, описанное в романе, решило исход всей Сталинградской битвы. </a:t>
            </a:r>
            <a:endParaRPr lang="ru-RU" sz="1600" b="1" dirty="0">
              <a:solidFill>
                <a:srgbClr val="000066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61293" y="3718679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/>
              <a:t>…</a:t>
            </a:r>
            <a:r>
              <a:rPr lang="ru-RU" sz="2000" i="1" dirty="0"/>
              <a:t>Всякое предательство – это духовная смерть</a:t>
            </a:r>
            <a:r>
              <a:rPr lang="ru-RU" sz="2000" i="1" dirty="0" smtClean="0"/>
              <a:t>.</a:t>
            </a:r>
          </a:p>
          <a:p>
            <a:r>
              <a:rPr lang="ru-RU" sz="2000" i="1" dirty="0"/>
              <a:t>…За неуспех и успех на войне надо платить кровью, ибо другой платы нет</a:t>
            </a:r>
            <a:r>
              <a:rPr lang="ru-RU" sz="2000" i="1" dirty="0" smtClean="0"/>
              <a:t>.</a:t>
            </a:r>
          </a:p>
          <a:p>
            <a:r>
              <a:rPr lang="ru-RU" sz="2000" i="1" dirty="0"/>
              <a:t>…Я солдат, и назначение на любой пост для меня – приказ.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724128" y="6311647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Arial" pitchFamily="34" charset="0"/>
                <a:cs typeface="Arial" pitchFamily="34" charset="0"/>
                <a:sym typeface="Wingdings"/>
              </a:rPr>
              <a:t>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05319"/>
            <a:ext cx="2606654" cy="356789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68" r="18375"/>
          <a:stretch/>
        </p:blipFill>
        <p:spPr>
          <a:xfrm>
            <a:off x="7323397" y="404664"/>
            <a:ext cx="1750097" cy="2176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01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1108</TotalTime>
  <Words>1052</Words>
  <Application>Microsoft Office PowerPoint</Application>
  <PresentationFormat>Экран (4:3)</PresentationFormat>
  <Paragraphs>70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Частично автобиографический роман советского писателя Николая Островского, написанный в период с 1930 по 1934 год. Книга относится по стилистике к жанру социалистического реализма. В апреле 1932 года журнал «Молодая гвардия» начал публикацию романа, в ноябре того же года первая часть вышла отдельной книгой, за ней в 1934 году вышла и вторая часть. В 1935 и 1936 году обе части романа изданы одной книгой. Роман приобрёл большую популярность и стал самым издаваемым в СССР произведением художественной литературы за 1918—1986 годы: общий тираж 536 изданий составил 36 416 тыс. экземпляров.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 Евгеньевна Кальченко</dc:creator>
  <cp:lastModifiedBy>Читальный зал</cp:lastModifiedBy>
  <cp:revision>113</cp:revision>
  <dcterms:created xsi:type="dcterms:W3CDTF">2015-02-12T09:15:32Z</dcterms:created>
  <dcterms:modified xsi:type="dcterms:W3CDTF">2025-01-24T04:01:05Z</dcterms:modified>
</cp:coreProperties>
</file>